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3" autoAdjust="0"/>
    <p:restoredTop sz="94660"/>
  </p:normalViewPr>
  <p:slideViewPr>
    <p:cSldViewPr>
      <p:cViewPr varScale="1">
        <p:scale>
          <a:sx n="73" d="100"/>
          <a:sy n="73" d="100"/>
        </p:scale>
        <p:origin x="-1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E9BB6-9986-4556-9C8B-C93A9D6CD61E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021B9-F018-4F00-A1CF-DA9FD71D4E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be set up to</a:t>
            </a:r>
            <a:r>
              <a:rPr lang="en-US" baseline="0" dirty="0" smtClean="0"/>
              <a:t> run automatically each month – ARC delivers stats by e-mail; Aleph to task manager – System Lib can setup. Need to scan items in order to draw in-house stats.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021B9-F018-4F00-A1CF-DA9FD71D4E2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Take note of readings at 4.30/5 p.m. for an indication</a:t>
            </a:r>
            <a:r>
              <a:rPr lang="en-US" baseline="0" dirty="0" smtClean="0"/>
              <a:t> of the number of after-hours users for future motivations. Keep log of daily readings for monthly totals; If gate reader faulty, take an estimate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021B9-F018-4F00-A1CF-DA9FD71D4E2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Copies of user feedback should be sent to QA lib;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021B9-F018-4F00-A1CF-DA9FD71D4E2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NB – difficult to record accurately. Most stats</a:t>
            </a:r>
            <a:r>
              <a:rPr lang="en-US" baseline="0" dirty="0" smtClean="0"/>
              <a:t> currently collected this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021B9-F018-4F00-A1CF-DA9FD71D4E2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FBB377-32E1-4D6F-9BC1-3AADB69EB8D2}" type="datetimeFigureOut">
              <a:rPr lang="en-US" smtClean="0"/>
              <a:pPr/>
              <a:t>3/16/2010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17D3B5E-7F86-4DCF-9368-488BA007BC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co.za/imgres?imgurl=http://www.lsrv.info/gary/Cartoon%20Grafics/0511-0701-3113-5545_Businessman_Crunching_Numbers_clipart_image.jpg&amp;imgrefurl=http://www.lsrv.info/gary/Cartoon%20Grafics/&amp;usg=__b7gPWYXKW3HO6VrSoSf0q1D-sGs=&amp;h=300&amp;w=283&amp;sz=15&amp;hl=en&amp;start=6&amp;sig2=1NRdUypJdGYTpSwBY84j5Q&amp;um=1&amp;itbs=1&amp;tbnid=VZ5_wDGlGXUDjM:&amp;tbnh=116&amp;tbnw=109&amp;prev=/images?q=clipart+write+numbers&amp;um=1&amp;hl=en&amp;tbs=isch:1&amp;ei=zdKMS5nMLJHe4gaU-dWBB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images.google.co.za/imgres?imgurl=http://www.clipartguide.com/_named_clipart_images/0511-0702-0213-2218_Businessman_Bummed_Out_About_a_Deadline_clipart_image.jpg&amp;imgrefurl=http://www.pgscweb.com/&amp;usg=__cZaEPEL5mI_P8hleqGBnbTlEzAc=&amp;h=300&amp;w=300&amp;sz=16&amp;hl=en&amp;start=45&amp;sig2=VPBRMON94yEGlj0M3tlsrA&amp;um=1&amp;itbs=1&amp;tbnid=oejUuuSs3KBMXM:&amp;tbnh=116&amp;tbnw=116&amp;prev=/images?q=clipart+calculate&amp;start=40&amp;um=1&amp;hl=en&amp;sa=N&amp;ndsp=20&amp;tbs=isch:1&amp;ei=RNOMS_qIBeiN4gbj_9SBB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google.co.za/imgres?imgurl=http://www.clipartguide.com/_named_clipart_images/0511-0902-0801-4559_Woman_Thinking_in_a_Library_clipart_image.jpg&amp;imgrefurl=http://www.clipartguide.com/_pages/0511-0902-0801-4559.html&amp;usg=__sFLoKVWx0lXi_Sf4yzeueFiyU0Y=&amp;h=349&amp;w=350&amp;sz=34&amp;hl=en&amp;start=13&amp;sig2=TukBxfUfRtDTxNXWn9KD8A&amp;um=1&amp;itbs=1&amp;tbnid=KnYSyfrFFjnVQM:&amp;tbnh=120&amp;tbnw=120&amp;prev=/images?q=clipart+library&amp;um=1&amp;hl=en&amp;sa=X&amp;tbs=isch:1&amp;ei=A9GMS6ScHpSC4QbohKGB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images.google.co.za/imgres?imgurl=http://school.discoveryeducation.com/clipart/images/libraryreader.gif&amp;imgrefurl=http://school.discoveryeducation.com/clipart/clip/libraryreader.html&amp;usg=__E57F71UvBTLJEMg4XAn7Svvwiz4=&amp;h=688&amp;w=550&amp;sz=174&amp;hl=en&amp;start=5&amp;sig2=9dp1d54-KiLesOXMO2FHwg&amp;um=1&amp;itbs=1&amp;tbnid=cM-QRj67A5rcqM:&amp;tbnh=139&amp;tbnw=111&amp;prev=/images?q=clipart+library&amp;um=1&amp;hl=en&amp;sa=X&amp;tbs=isch:1&amp;ei=A9GMS6ScHpSC4QbohKGBB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o.za/imgres?imgurl=http://www.clipartguide.com/_named_clipart_images/0060-0808-1703-2728_Abacus_Clipart_Image_clipart_image.jpg&amp;imgrefurl=http://www.clipartguide.com/_pages/0060-0808-1703-2728.html&amp;usg=__Ya4LC65mRxDu6U6_hCLnUWh5pJc=&amp;h=348&amp;w=350&amp;sz=34&amp;hl=en&amp;start=1&amp;sig2=OmTKYJVt7bdtMihDFPmI6w&amp;um=1&amp;itbs=1&amp;tbnid=kzFKUFYURMLKtM:&amp;tbnh=119&amp;tbnw=120&amp;prev=/images?q=clipart+count&amp;um=1&amp;hl=en&amp;tbs=isch:1&amp;ei=QNKMS4bCDIXo4gbiu5WBB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google.co.za/imgres?imgurl=http://www.mediabistro.com/galleycat/original/clipart-computer-exhaust.jpg&amp;imgrefurl=http://www.mediabistro.com/galleycat/web_tech/step_away_from_the_keyboard_and_dont_look_back_87133.asp&amp;usg=__5nlVzd0gj-MYclYe7cdnqc_gfK8=&amp;h=283&amp;w=425&amp;sz=17&amp;hl=en&amp;start=16&amp;sig2=11byvWP6YLT4oga3Po6aPg&amp;itbs=1&amp;tbnid=AfCFV5EMp0qz4M:&amp;tbnh=84&amp;tbnw=126&amp;prev=/images?q=clipart+reports&amp;hl=en&amp;gbv=2&amp;tbs=isch:1&amp;ei=jpyQS_vtG8Ku4QbLrrSFDQ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za/imgres?imgurl=http://images.clipartof.com/small/12890-Clipart-Picture-Of-A-Desktop-Computer-Mascot-Cartoon-Character-With-His-Arm-In-A-Sling.jpg&amp;imgrefurl=http://forum.knightonlineworld.com/forum_en//lofiversion/index.php?t238646.html&amp;usg=__81AkBPUynWMV239Ikv4kYhCWwNY=&amp;h=450&amp;w=436&amp;sz=86&amp;hl=en&amp;start=16&amp;sig2=gpp9TX-wV5SAnbrbjkE94g&amp;itbs=1&amp;tbnid=VFEK-qcoRoW-BM:&amp;tbnh=127&amp;tbnw=123&amp;prev=/images?q=clipart+reports+computer&amp;hl=en&amp;gbv=2&amp;tbs=isch:1&amp;ei=ypyQS736DsTV4gazi42SD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za/imgres?imgurl=http://images.clipartof.com/small/82490-Royalty-Free-RF-Clipart-Illustration-Of-A-Row-Of-Successful-Colorful-Human-Figure-People.jpg&amp;imgrefurl=http://pcnrc.wordpress.com/category/nonprofit-resources/&amp;usg=__AyYwotTvld5NiF5AxnKxzDUOgIY=&amp;h=261&amp;w=450&amp;sz=33&amp;hl=en&amp;start=78&amp;sig2=AEsstcikng8xhqxfiDf0TA&amp;um=1&amp;itbs=1&amp;tbnid=PHH47Cp8NvDZEM:&amp;tbnh=74&amp;tbnw=127&amp;prev=/images?q=clipart+library+statistics&amp;start=60&amp;um=1&amp;hl=en&amp;sa=N&amp;ndsp=20&amp;tbs=isch:1&amp;ei=7tGMS4bqGYaI4gajzNmBB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za/imgres?imgurl=http://www.tsblogs.com/techblog/MicrosoftClipart-Email.jpg&amp;imgrefurl=http://www.tsblogs.com/techblog/2008/02/&amp;usg=__QhAhFshzbxm92_mpivIgeSuinow=&amp;h=356&amp;w=336&amp;sz=35&amp;hl=en&amp;start=3&amp;sig2=7_bAJRO5CHTI9bLAhEjGaQ&amp;itbs=1&amp;tbnid=6yENJooY7taDyM:&amp;tbnh=121&amp;tbnw=114&amp;prev=/images?q=clipart+email&amp;hl=en&amp;sa=G&amp;gbv=2&amp;tbs=isch:1&amp;ei=R5yQS9yNE5CW4gaP19T6D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853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google.co.za/imgres?imgurl=http://seenworks.net/images/stats-300w.png&amp;imgrefurl=http://seenworks.net/multi.php&amp;usg=__FaG_bHjeodjdZfQG4sZEh0e1its=&amp;h=253&amp;w=300&amp;sz=44&amp;hl=en&amp;start=5&amp;sig2=TPBVKNXSdkQcNCK2Pq2rDQ&amp;um=1&amp;itbs=1&amp;tbnid=OqZcL0uD7CbALM:&amp;tbnh=98&amp;tbnw=116&amp;prev=/images?q=clipart+library+statistics&amp;um=1&amp;hl=en&amp;tbs=isch:1&amp;ei=udGMS-n6Osz04gaNn4mBBA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6480048" cy="2301240"/>
          </a:xfrm>
        </p:spPr>
        <p:txBody>
          <a:bodyPr/>
          <a:lstStyle/>
          <a:p>
            <a:r>
              <a:rPr lang="en-US" dirty="0"/>
              <a:t>Collecting statistics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???*????*???*?!!</a:t>
            </a:r>
            <a:endParaRPr lang="en-US" sz="5400" dirty="0"/>
          </a:p>
        </p:txBody>
      </p:sp>
      <p:pic>
        <p:nvPicPr>
          <p:cNvPr id="4" name="ipfVZ5_wDGlGXUDjM:" descr="http://t3.gstatic.com/images?q=tbn:VZ5_wDGlGXUDjM:http://www.lsrv.info/gary/Cartoon%2520Grafics/0511-0701-3113-5545_Businessman_Crunching_Numbers_clipart_image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609600"/>
            <a:ext cx="2209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pfoejUuuSs3KBMXM:" descr="http://t0.gstatic.com/images?q=tbn:oejUuuSs3KBMXM:http://www.clipartguide.com/_named_clipart_images/0511-0702-0213-2218_Businessman_Bummed_Out_About_a_Deadline_clipart_image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200400"/>
            <a:ext cx="2667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Currently collected: 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Proactive – professional input</a:t>
            </a:r>
          </a:p>
          <a:p>
            <a:endParaRPr lang="en-US" dirty="0" smtClean="0"/>
          </a:p>
          <a:p>
            <a:r>
              <a:rPr lang="en-US" dirty="0" smtClean="0"/>
              <a:t>Reactive – user assistance</a:t>
            </a:r>
          </a:p>
          <a:p>
            <a:endParaRPr lang="en-US" dirty="0" smtClean="0"/>
          </a:p>
          <a:p>
            <a:r>
              <a:rPr lang="en-US" dirty="0" smtClean="0"/>
              <a:t>Quarterly stats – summary of branch activities</a:t>
            </a:r>
            <a:endParaRPr lang="en-US" dirty="0"/>
          </a:p>
        </p:txBody>
      </p:sp>
      <p:pic>
        <p:nvPicPr>
          <p:cNvPr id="4" name="Picture 3" descr="http://t2.gstatic.com/images?q=tbn:KnYSyfrFFjnVQM:http://www.clipartguide.com/_named_clipart_images/0511-0902-0801-4559_Woman_Thinking_in_a_Library_clipart_image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905000"/>
            <a:ext cx="1145540" cy="114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pfcM-QRj67A5rcqM:" descr="http://t0.gstatic.com/images?q=tbn:cM-QRj67A5rcqM:http://school.discoveryeducation.com/clipart/images/libraryreader.gif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3276600"/>
            <a:ext cx="1050925" cy="132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pxlsoft.com/dfakrafter/krafterimages/Huge-Library-of-clipar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57600" y="5181600"/>
            <a:ext cx="1935874" cy="144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Main ways of collecting stats: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Aleph/ARC</a:t>
            </a:r>
          </a:p>
          <a:p>
            <a:r>
              <a:rPr lang="en-US" dirty="0" smtClean="0"/>
              <a:t>Gate reading</a:t>
            </a:r>
          </a:p>
          <a:p>
            <a:r>
              <a:rPr lang="en-US" dirty="0" err="1" smtClean="0"/>
              <a:t>Groupwise</a:t>
            </a:r>
            <a:endParaRPr lang="en-US" dirty="0" smtClean="0"/>
          </a:p>
          <a:p>
            <a:r>
              <a:rPr lang="en-US" dirty="0" smtClean="0"/>
              <a:t>Tallies </a:t>
            </a:r>
            <a:endParaRPr lang="en-US" dirty="0"/>
          </a:p>
        </p:txBody>
      </p:sp>
      <p:pic>
        <p:nvPicPr>
          <p:cNvPr id="4" name="ipfkzFKUFYURMLKtM:" descr="http://t2.gstatic.com/images?q=tbn:kzFKUFYURMLKtM:http://www.clipartguide.com/_named_clipart_images/0060-0808-1703-2728_Abacus_Clipart_Image_clipart_image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895600"/>
            <a:ext cx="1676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and how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Aleph/ARC</a:t>
            </a:r>
          </a:p>
          <a:p>
            <a:r>
              <a:rPr lang="en-US" dirty="0" smtClean="0"/>
              <a:t>Gate reading</a:t>
            </a:r>
          </a:p>
          <a:p>
            <a:r>
              <a:rPr lang="en-US" dirty="0" err="1" smtClean="0"/>
              <a:t>Groupwise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Tallies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13716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Circulation</a:t>
            </a:r>
          </a:p>
          <a:p>
            <a:r>
              <a:rPr lang="en-US" dirty="0" smtClean="0"/>
              <a:t>Visitors</a:t>
            </a:r>
          </a:p>
          <a:p>
            <a:r>
              <a:rPr lang="en-US" dirty="0" smtClean="0"/>
              <a:t>Correspondence, meetings, professional development</a:t>
            </a:r>
          </a:p>
          <a:p>
            <a:r>
              <a:rPr lang="en-US" dirty="0" smtClean="0"/>
              <a:t>Queries, Orientation, training, income, informal meetings, etc.</a:t>
            </a:r>
            <a:endParaRPr lang="en-US" dirty="0"/>
          </a:p>
        </p:txBody>
      </p:sp>
      <p:pic>
        <p:nvPicPr>
          <p:cNvPr id="7" name="Picture 2" descr="http://t1.gstatic.com/images?q=tbn:AfCFV5EMp0qz4M:http://www.mediabistro.com/galleycat/original/clipart-computer-exhaus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4953000"/>
            <a:ext cx="1981200" cy="1320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Aleph/ARC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Aleph “General circulation statistics “ report for:</a:t>
            </a:r>
          </a:p>
          <a:p>
            <a:r>
              <a:rPr lang="en-US" dirty="0" smtClean="0"/>
              <a:t>No. of loans</a:t>
            </a:r>
          </a:p>
          <a:p>
            <a:r>
              <a:rPr lang="en-US" dirty="0" smtClean="0"/>
              <a:t>No. of renewals</a:t>
            </a:r>
          </a:p>
          <a:p>
            <a:r>
              <a:rPr lang="en-US" dirty="0" smtClean="0"/>
              <a:t>No. </a:t>
            </a:r>
            <a:r>
              <a:rPr lang="en-US" smtClean="0"/>
              <a:t>of </a:t>
            </a:r>
            <a:r>
              <a:rPr lang="en-US" smtClean="0"/>
              <a:t>Short </a:t>
            </a:r>
            <a:r>
              <a:rPr lang="en-US" dirty="0" smtClean="0"/>
              <a:t>loans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 ARC for</a:t>
            </a:r>
          </a:p>
          <a:p>
            <a:r>
              <a:rPr lang="en-US" dirty="0" smtClean="0"/>
              <a:t>No. of in-house transactions</a:t>
            </a:r>
          </a:p>
          <a:p>
            <a:r>
              <a:rPr lang="en-US" dirty="0" smtClean="0"/>
              <a:t>No. of In transit items (IBL)</a:t>
            </a:r>
          </a:p>
          <a:p>
            <a:r>
              <a:rPr lang="en-US" dirty="0" smtClean="0"/>
              <a:t>No. of items in collection</a:t>
            </a:r>
            <a:endParaRPr lang="en-US" dirty="0"/>
          </a:p>
        </p:txBody>
      </p:sp>
      <p:pic>
        <p:nvPicPr>
          <p:cNvPr id="9220" name="Picture 4" descr="http://t2.gstatic.com/images?q=tbn:VFEK-qcoRoW-BM:http://images.clipartof.com/small/12890-Clipart-Picture-Of-A-Desktop-Computer-Mascot-Cartoon-Character-With-His-Arm-In-A-Slin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4724400"/>
            <a:ext cx="1524000" cy="15735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Morning and evening readings</a:t>
            </a:r>
          </a:p>
          <a:p>
            <a:pPr>
              <a:buNone/>
            </a:pPr>
            <a:r>
              <a:rPr lang="en-US" dirty="0" smtClean="0"/>
              <a:t>Calico visitor numbers should be available via the visitor book</a:t>
            </a:r>
            <a:endParaRPr lang="en-US" dirty="0"/>
          </a:p>
        </p:txBody>
      </p:sp>
      <p:pic>
        <p:nvPicPr>
          <p:cNvPr id="4" name="Picture 3" descr="http://t0.gstatic.com/images?q=tbn:PHH47Cp8NvDZEM:http://images.clipartof.com/small/82490-Royalty-Free-RF-Clipart-Illustration-Of-A-Row-Of-Successful-Colorful-Human-Figure-People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358140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Groupwise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Keep a </a:t>
            </a:r>
            <a:r>
              <a:rPr lang="en-US" dirty="0" err="1" smtClean="0"/>
              <a:t>Groupwise</a:t>
            </a:r>
            <a:r>
              <a:rPr lang="en-US" dirty="0" smtClean="0"/>
              <a:t> file for evidence of your correspondence with users, arranging meetings, etc. (or use “sent” file)</a:t>
            </a:r>
          </a:p>
          <a:p>
            <a:pPr>
              <a:buNone/>
            </a:pPr>
            <a:r>
              <a:rPr lang="en-US" dirty="0" smtClean="0"/>
              <a:t>Also, store evidence of user feedback (e.g. thank you, praise, etc.)</a:t>
            </a:r>
            <a:endParaRPr lang="en-US" dirty="0"/>
          </a:p>
        </p:txBody>
      </p:sp>
      <p:pic>
        <p:nvPicPr>
          <p:cNvPr id="5122" name="Picture 2" descr="http://t1.gstatic.com/images?q=tbn:6yENJooY7taDyM:http://www.tsblogs.com/techblog/MicrosoftClipart-Emai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4191000"/>
            <a:ext cx="1752600" cy="18602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Tally = to count</a:t>
            </a:r>
          </a:p>
          <a:p>
            <a:pPr>
              <a:buNone/>
            </a:pPr>
            <a:r>
              <a:rPr lang="en-US" dirty="0" smtClean="0"/>
              <a:t>The stats you keep manually by counting transactions, e.g. no. of queries.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Covers most of the stats required</a:t>
            </a:r>
            <a:endParaRPr lang="en-US" dirty="0"/>
          </a:p>
        </p:txBody>
      </p:sp>
      <p:pic>
        <p:nvPicPr>
          <p:cNvPr id="4" name="Picture 3" descr="Document Paper Pencil Clip Art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572000"/>
            <a:ext cx="840740" cy="95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4724400"/>
            <a:ext cx="1219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4724400"/>
            <a:ext cx="1219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4724400"/>
            <a:ext cx="1219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724400"/>
            <a:ext cx="1219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4724400"/>
            <a:ext cx="1219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6" name="ipfOqZcL0uD7CbALM:" descr="http://t0.gstatic.com/images?q=tbn:OqZcL0uD7CbALM:http://seenworks.net/images/stats-300w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1910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1908</TotalTime>
  <Words>303</Words>
  <Application>Microsoft Office PowerPoint</Application>
  <PresentationFormat>On-screen Show (4:3)</PresentationFormat>
  <Paragraphs>57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Collecting statistics</vt:lpstr>
      <vt:lpstr>What?</vt:lpstr>
      <vt:lpstr>How?</vt:lpstr>
      <vt:lpstr>What and how</vt:lpstr>
      <vt:lpstr>Aleph/ARC</vt:lpstr>
      <vt:lpstr>Gate</vt:lpstr>
      <vt:lpstr>Groupwise</vt:lpstr>
      <vt:lpstr>Tallies</vt:lpstr>
      <vt:lpstr>Thank you!</vt:lpstr>
    </vt:vector>
  </TitlesOfParts>
  <Company>CPUT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Collecting statistics</dc:title>
  <dc:creator>CPUT</dc:creator>
  <cp:lastModifiedBy>CPUT</cp:lastModifiedBy>
  <cp:revision>190</cp:revision>
  <dcterms:created xsi:type="dcterms:W3CDTF">2010-03-02T06:39:59Z</dcterms:created>
  <dcterms:modified xsi:type="dcterms:W3CDTF">2010-03-16T11:54:25Z</dcterms:modified>
</cp:coreProperties>
</file>